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8" r:id="rId2"/>
    <p:sldId id="257" r:id="rId3"/>
    <p:sldId id="265" r:id="rId4"/>
    <p:sldId id="266" r:id="rId5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2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9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8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0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11600" b="1" spc="-232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>
            <a:spLocks noGrp="1"/>
          </p:cNvSpPr>
          <p:nvPr>
            <p:ph type="pic" sz="quarter" idx="13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824910546_2681x1332.jpg"/>
          <p:cNvSpPr>
            <a:spLocks noGrp="1"/>
          </p:cNvSpPr>
          <p:nvPr>
            <p:ph type="pic" idx="14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575395635_960x639.jpg"/>
          <p:cNvSpPr>
            <a:spLocks noGrp="1"/>
          </p:cNvSpPr>
          <p:nvPr>
            <p:ph type="pic" sz="quarter" idx="15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3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11600" b="1" spc="-232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Rectangle"/>
          <p:cNvSpPr txBox="1">
            <a:spLocks noGrp="1"/>
          </p:cNvSpPr>
          <p:nvPr>
            <p:ph type="body" sz="quarter" idx="14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92709243_1322x1323.jpeg"/>
          <p:cNvSpPr>
            <a:spLocks noGrp="1"/>
          </p:cNvSpPr>
          <p:nvPr>
            <p:ph type="pic" sz="half" idx="13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824910546_2681x1332.jpg"/>
          <p:cNvSpPr>
            <a:spLocks noGrp="1"/>
          </p:cNvSpPr>
          <p:nvPr>
            <p:ph type="pic" idx="14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667825" y="772941"/>
            <a:ext cx="14041779" cy="1434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400">
                <a:latin typeface="Gill Sans MT" panose="020B0502020104020203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15999" y="429985"/>
            <a:ext cx="21971000" cy="204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0251" y="3446071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hf hdr="0" dt="0"/>
  <p:txStyles>
    <p:titleStyle>
      <a:lvl1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none" spc="-250" baseline="0">
          <a:solidFill>
            <a:srgbClr val="FFFFFF"/>
          </a:solidFill>
          <a:uFillTx/>
          <a:latin typeface="Gill Sans MT" panose="020B0502020104020203" pitchFamily="34" charset="0"/>
          <a:ea typeface="+mn-ea"/>
          <a:cs typeface="+mn-cs"/>
          <a:sym typeface="Gill Sans SemiBold"/>
        </a:defRPr>
      </a:lvl1pPr>
      <a:lvl2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none" spc="-250" baseline="0">
          <a:solidFill>
            <a:srgbClr val="FFFFFF"/>
          </a:solidFill>
          <a:uFillTx/>
          <a:latin typeface="+mn-lt"/>
          <a:ea typeface="+mn-ea"/>
          <a:cs typeface="+mn-cs"/>
          <a:sym typeface="Gill Sans SemiBold"/>
        </a:defRPr>
      </a:lvl2pPr>
      <a:lvl3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none" spc="-250" baseline="0">
          <a:solidFill>
            <a:srgbClr val="FFFFFF"/>
          </a:solidFill>
          <a:uFillTx/>
          <a:latin typeface="+mn-lt"/>
          <a:ea typeface="+mn-ea"/>
          <a:cs typeface="+mn-cs"/>
          <a:sym typeface="Gill Sans SemiBold"/>
        </a:defRPr>
      </a:lvl3pPr>
      <a:lvl4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none" spc="-250" baseline="0">
          <a:solidFill>
            <a:srgbClr val="FFFFFF"/>
          </a:solidFill>
          <a:uFillTx/>
          <a:latin typeface="+mn-lt"/>
          <a:ea typeface="+mn-ea"/>
          <a:cs typeface="+mn-cs"/>
          <a:sym typeface="Gill Sans SemiBold"/>
        </a:defRPr>
      </a:lvl4pPr>
      <a:lvl5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none" spc="-250" baseline="0">
          <a:solidFill>
            <a:srgbClr val="FFFFFF"/>
          </a:solidFill>
          <a:uFillTx/>
          <a:latin typeface="+mn-lt"/>
          <a:ea typeface="+mn-ea"/>
          <a:cs typeface="+mn-cs"/>
          <a:sym typeface="Gill Sans SemiBold"/>
        </a:defRPr>
      </a:lvl5pPr>
      <a:lvl6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none" spc="-250" baseline="0">
          <a:solidFill>
            <a:srgbClr val="FFFFFF"/>
          </a:solidFill>
          <a:uFillTx/>
          <a:latin typeface="+mn-lt"/>
          <a:ea typeface="+mn-ea"/>
          <a:cs typeface="+mn-cs"/>
          <a:sym typeface="Gill Sans SemiBold"/>
        </a:defRPr>
      </a:lvl6pPr>
      <a:lvl7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none" spc="-250" baseline="0">
          <a:solidFill>
            <a:srgbClr val="FFFFFF"/>
          </a:solidFill>
          <a:uFillTx/>
          <a:latin typeface="+mn-lt"/>
          <a:ea typeface="+mn-ea"/>
          <a:cs typeface="+mn-cs"/>
          <a:sym typeface="Gill Sans SemiBold"/>
        </a:defRPr>
      </a:lvl7pPr>
      <a:lvl8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none" spc="-250" baseline="0">
          <a:solidFill>
            <a:srgbClr val="FFFFFF"/>
          </a:solidFill>
          <a:uFillTx/>
          <a:latin typeface="+mn-lt"/>
          <a:ea typeface="+mn-ea"/>
          <a:cs typeface="+mn-cs"/>
          <a:sym typeface="Gill Sans SemiBold"/>
        </a:defRPr>
      </a:lvl8pPr>
      <a:lvl9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none" spc="-250" baseline="0">
          <a:solidFill>
            <a:srgbClr val="FFFFFF"/>
          </a:solidFill>
          <a:uFillTx/>
          <a:latin typeface="+mn-lt"/>
          <a:ea typeface="+mn-ea"/>
          <a:cs typeface="+mn-cs"/>
          <a:sym typeface="Gill Sans SemiBold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4800" b="0" i="0" u="none" strike="noStrike" cap="none" spc="0" baseline="0">
          <a:solidFill>
            <a:srgbClr val="FFFFFF"/>
          </a:solidFill>
          <a:uFillTx/>
          <a:latin typeface="Gill Sans MT" panose="020B0502020104020203" pitchFamily="34" charset="0"/>
          <a:ea typeface="+mj-ea"/>
          <a:cs typeface="+mj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4800" b="0" i="0" u="none" strike="noStrike" cap="none" spc="0" baseline="0">
          <a:solidFill>
            <a:srgbClr val="FFFFFF"/>
          </a:solidFill>
          <a:uFillTx/>
          <a:latin typeface="Gill Sans MT" panose="020B0502020104020203" pitchFamily="34" charset="0"/>
          <a:ea typeface="+mj-ea"/>
          <a:cs typeface="+mj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4800" b="0" i="0" u="none" strike="noStrike" cap="none" spc="0" baseline="0">
          <a:solidFill>
            <a:srgbClr val="FFFFFF"/>
          </a:solidFill>
          <a:uFillTx/>
          <a:latin typeface="Gill Sans MT" panose="020B0502020104020203" pitchFamily="34" charset="0"/>
          <a:ea typeface="+mj-ea"/>
          <a:cs typeface="+mj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4800" b="0" i="0" u="none" strike="noStrike" cap="none" spc="0" baseline="0">
          <a:solidFill>
            <a:srgbClr val="FFFFFF"/>
          </a:solidFill>
          <a:uFillTx/>
          <a:latin typeface="Gill Sans MT" panose="020B0502020104020203" pitchFamily="34" charset="0"/>
          <a:ea typeface="+mj-ea"/>
          <a:cs typeface="+mj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4800" b="0" i="0" u="none" strike="noStrike" cap="none" spc="0" baseline="0">
          <a:solidFill>
            <a:srgbClr val="FFFFFF"/>
          </a:solidFill>
          <a:uFillTx/>
          <a:latin typeface="Gill Sans MT" panose="020B0502020104020203" pitchFamily="34" charset="0"/>
          <a:ea typeface="+mj-ea"/>
          <a:cs typeface="+mj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edical Equipment"/>
          <p:cNvSpPr txBox="1">
            <a:spLocks noGrp="1"/>
          </p:cNvSpPr>
          <p:nvPr>
            <p:ph type="title"/>
          </p:nvPr>
        </p:nvSpPr>
        <p:spPr>
          <a:xfrm>
            <a:off x="649537" y="439094"/>
            <a:ext cx="14041779" cy="2214190"/>
          </a:xfrm>
          <a:prstGeom prst="rect">
            <a:avLst/>
          </a:prstGeom>
        </p:spPr>
        <p:txBody>
          <a:bodyPr>
            <a:noAutofit/>
          </a:bodyPr>
          <a:lstStyle>
            <a:lvl1pPr defTabSz="1706837">
              <a:defRPr sz="8750" spc="0">
                <a:gradFill flip="none" rotWithShape="1">
                  <a:gsLst>
                    <a:gs pos="0">
                      <a:srgbClr val="96B9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z="6000" dirty="0"/>
              <a:t>Personnel Protective Equipment </a:t>
            </a:r>
            <a:br>
              <a:rPr lang="en-US" sz="6000" dirty="0"/>
            </a:br>
            <a:r>
              <a:rPr lang="en-US" sz="6000" dirty="0"/>
              <a:t>Delivery Summary</a:t>
            </a:r>
            <a:endParaRPr sz="6000" dirty="0"/>
          </a:p>
        </p:txBody>
      </p:sp>
      <p:graphicFrame>
        <p:nvGraphicFramePr>
          <p:cNvPr id="155" name="Table"/>
          <p:cNvGraphicFramePr/>
          <p:nvPr>
            <p:extLst>
              <p:ext uri="{D42A27DB-BD31-4B8C-83A1-F6EECF244321}">
                <p14:modId xmlns:p14="http://schemas.microsoft.com/office/powerpoint/2010/main" val="3779051959"/>
              </p:ext>
            </p:extLst>
          </p:nvPr>
        </p:nvGraphicFramePr>
        <p:xfrm>
          <a:off x="762000" y="3632496"/>
          <a:ext cx="22508275" cy="8373774"/>
        </p:xfrm>
        <a:graphic>
          <a:graphicData uri="http://schemas.openxmlformats.org/drawingml/2006/table">
            <a:tbl>
              <a:tblPr firstRow="1" firstCol="1">
                <a:tableStyleId>{C7B018BB-80A7-4F77-B60F-C8B233D01FF8}</a:tableStyleId>
              </a:tblPr>
              <a:tblGrid>
                <a:gridCol w="3054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1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9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3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262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900" b="0"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  <a:endParaRPr dirty="0">
                        <a:latin typeface="Gill Sans MT" panose="020B0502020104020203" pitchFamily="34" charset="0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N95
MASKS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SURGICAL
MASKS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EYE/FACE
PROTECTION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GLOVES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GOWNS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7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STRATEGIC NATIONAL STOCKPILE</a:t>
                      </a:r>
                      <a:endParaRPr sz="33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  <a:solidFill>
                      <a:srgbClr val="4251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151,923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430,596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72,480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337,875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60,184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72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COMMERCIAL</a:t>
                      </a:r>
                    </a:p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PURCHASE</a:t>
                      </a:r>
                      <a:r>
                        <a:rPr lang="en-US" sz="3300" baseline="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 or</a:t>
                      </a:r>
                      <a:endParaRPr lang="en-US" sz="33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DONATED</a:t>
                      </a:r>
                      <a:endParaRPr sz="33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251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1,407,681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1,060,570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176,554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4,144,780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572,134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72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TOTAL</a:t>
                      </a:r>
                      <a:r>
                        <a:rPr lang="en-US" sz="3300" baseline="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DELIVERED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0">
                      <a:miter lim="400000"/>
                    </a:lnB>
                    <a:solidFill>
                      <a:srgbClr val="4251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1,559,604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1,491,166</a:t>
                      </a:r>
                      <a:endParaRPr sz="6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249,034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4,482,655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632,318</a:t>
                      </a:r>
                      <a:endParaRPr sz="6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067B73-48A1-4401-878B-8CAA4EE54822}"/>
              </a:ext>
            </a:extLst>
          </p:cNvPr>
          <p:cNvSpPr txBox="1"/>
          <p:nvPr/>
        </p:nvSpPr>
        <p:spPr>
          <a:xfrm>
            <a:off x="21305520" y="12426929"/>
            <a:ext cx="2338251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Gill Sans MT" panose="020B0502020104020203" pitchFamily="34" charset="0"/>
              </a:rPr>
              <a:t>8 Jun 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ill Sans MT" panose="020B0502020104020203" pitchFamily="34" charset="0"/>
                <a:sym typeface="Helvetica Neue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Gill Sans MT" panose="020B0502020104020203" pitchFamily="34" charset="0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edical Equipment"/>
          <p:cNvSpPr txBox="1">
            <a:spLocks noGrp="1"/>
          </p:cNvSpPr>
          <p:nvPr>
            <p:ph type="title"/>
          </p:nvPr>
        </p:nvSpPr>
        <p:spPr>
          <a:xfrm>
            <a:off x="649537" y="439091"/>
            <a:ext cx="14041779" cy="2447540"/>
          </a:xfrm>
          <a:prstGeom prst="rect">
            <a:avLst/>
          </a:prstGeom>
        </p:spPr>
        <p:txBody>
          <a:bodyPr>
            <a:noAutofit/>
          </a:bodyPr>
          <a:lstStyle>
            <a:lvl1pPr defTabSz="1706837">
              <a:defRPr sz="8750" spc="0">
                <a:gradFill flip="none" rotWithShape="1">
                  <a:gsLst>
                    <a:gs pos="0">
                      <a:srgbClr val="96B9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z="6000" dirty="0"/>
              <a:t>Personnel Protective Equipment Status (Commercial Purchase or Donated)</a:t>
            </a:r>
            <a:endParaRPr sz="6000" dirty="0"/>
          </a:p>
        </p:txBody>
      </p:sp>
      <p:graphicFrame>
        <p:nvGraphicFramePr>
          <p:cNvPr id="155" name="Table"/>
          <p:cNvGraphicFramePr/>
          <p:nvPr>
            <p:extLst>
              <p:ext uri="{D42A27DB-BD31-4B8C-83A1-F6EECF244321}">
                <p14:modId xmlns:p14="http://schemas.microsoft.com/office/powerpoint/2010/main" val="2815416605"/>
              </p:ext>
            </p:extLst>
          </p:nvPr>
        </p:nvGraphicFramePr>
        <p:xfrm>
          <a:off x="783770" y="3615414"/>
          <a:ext cx="22860001" cy="8373774"/>
        </p:xfrm>
        <a:graphic>
          <a:graphicData uri="http://schemas.openxmlformats.org/drawingml/2006/table">
            <a:tbl>
              <a:tblPr firstRow="1" firstCol="1">
                <a:tableStyleId>{C7B018BB-80A7-4F77-B60F-C8B233D01FF8}</a:tableStyleId>
              </a:tblPr>
              <a:tblGrid>
                <a:gridCol w="2955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9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9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9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90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262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900" b="0"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N95
MASKS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SURGICAL
MASKS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EYE/FACE
PROTECTION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GLOVES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GOWNS</a:t>
                      </a:r>
                      <a:r>
                        <a:rPr lang="en-US"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/SUITS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7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REQUEST</a:t>
                      </a:r>
                      <a:r>
                        <a:rPr lang="en-US"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S</a:t>
                      </a:r>
                      <a:endParaRPr lang="en-US" sz="3300" baseline="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300" baseline="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IN </a:t>
                      </a:r>
                    </a:p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300" baseline="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STATE SYSTEM</a:t>
                      </a:r>
                      <a:endParaRPr sz="33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  <a:solidFill>
                      <a:srgbClr val="4251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1,190,626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1,024,222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181,001</a:t>
                      </a:r>
                      <a:endParaRPr sz="6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4,126,478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603,786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72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ORDERED </a:t>
                      </a:r>
                      <a:r>
                        <a:rPr lang="en-US"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or</a:t>
                      </a: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 DONATED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251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3,758,508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4,092,975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781,614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9,518,931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2,795,346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72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DELIVERED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0">
                      <a:miter lim="400000"/>
                    </a:lnB>
                    <a:solidFill>
                      <a:srgbClr val="4251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1,407,681</a:t>
                      </a:r>
                      <a:endParaRPr sz="6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1,060,570</a:t>
                      </a:r>
                      <a:endParaRPr sz="6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176,554</a:t>
                      </a:r>
                      <a:endParaRPr sz="6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4,144,780</a:t>
                      </a:r>
                      <a:endParaRPr sz="6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572,134</a:t>
                      </a:r>
                      <a:endParaRPr sz="6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05520" y="12426929"/>
            <a:ext cx="2338251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Gill Sans MT" panose="020B0502020104020203" pitchFamily="34" charset="0"/>
              </a:rPr>
              <a:t>8 Jun 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ill Sans MT" panose="020B0502020104020203" pitchFamily="34" charset="0"/>
                <a:sym typeface="Helvetica Neue"/>
              </a:rPr>
              <a:t>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edical Equipment"/>
          <p:cNvSpPr txBox="1">
            <a:spLocks noGrp="1"/>
          </p:cNvSpPr>
          <p:nvPr>
            <p:ph type="title"/>
          </p:nvPr>
        </p:nvSpPr>
        <p:spPr>
          <a:xfrm>
            <a:off x="210625" y="493958"/>
            <a:ext cx="14639231" cy="2214190"/>
          </a:xfrm>
          <a:prstGeom prst="rect">
            <a:avLst/>
          </a:prstGeom>
        </p:spPr>
        <p:txBody>
          <a:bodyPr>
            <a:noAutofit/>
          </a:bodyPr>
          <a:lstStyle>
            <a:lvl1pPr defTabSz="1706837">
              <a:defRPr sz="8750" spc="0">
                <a:gradFill flip="none" rotWithShape="1">
                  <a:gsLst>
                    <a:gs pos="0">
                      <a:srgbClr val="96B9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z="5400" dirty="0"/>
              <a:t>Personnel Protective Equipment </a:t>
            </a:r>
            <a:br>
              <a:rPr lang="en-US" sz="5400" dirty="0"/>
            </a:br>
            <a:r>
              <a:rPr lang="en-US" sz="5400" dirty="0" smtClean="0"/>
              <a:t>Warehouse Inventory</a:t>
            </a:r>
            <a:endParaRPr sz="5400" dirty="0"/>
          </a:p>
        </p:txBody>
      </p:sp>
      <p:graphicFrame>
        <p:nvGraphicFramePr>
          <p:cNvPr id="155" name="Table"/>
          <p:cNvGraphicFramePr/>
          <p:nvPr>
            <p:extLst>
              <p:ext uri="{D42A27DB-BD31-4B8C-83A1-F6EECF244321}">
                <p14:modId xmlns:p14="http://schemas.microsoft.com/office/powerpoint/2010/main" val="2227292303"/>
              </p:ext>
            </p:extLst>
          </p:nvPr>
        </p:nvGraphicFramePr>
        <p:xfrm>
          <a:off x="1911409" y="4729776"/>
          <a:ext cx="19805668" cy="3758322"/>
        </p:xfrm>
        <a:graphic>
          <a:graphicData uri="http://schemas.openxmlformats.org/drawingml/2006/table">
            <a:tbl>
              <a:tblPr firstRow="1" firstCol="1">
                <a:tableStyleId>{C7B018BB-80A7-4F77-B60F-C8B233D01FF8}</a:tableStyleId>
              </a:tblPr>
              <a:tblGrid>
                <a:gridCol w="3940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5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4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74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262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N95
MASKS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SURGICAL
MASKS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EYE/FACE
PROTECTION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GLOVES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GOWNS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7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b="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55,000*</a:t>
                      </a:r>
                      <a:endParaRPr sz="6000" b="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1,702,130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614,133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3,164,800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998,568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067B73-48A1-4401-878B-8CAA4EE54822}"/>
              </a:ext>
            </a:extLst>
          </p:cNvPr>
          <p:cNvSpPr txBox="1"/>
          <p:nvPr/>
        </p:nvSpPr>
        <p:spPr>
          <a:xfrm>
            <a:off x="21305520" y="12426929"/>
            <a:ext cx="2338251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Gill Sans MT" panose="020B0502020104020203" pitchFamily="34" charset="0"/>
              </a:rPr>
              <a:t>8 Jun 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ill Sans MT" panose="020B0502020104020203" pitchFamily="34" charset="0"/>
                <a:sym typeface="Helvetica Neue"/>
              </a:rPr>
              <a:t>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4831" y="8832856"/>
            <a:ext cx="19632245" cy="2009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* Additional</a:t>
            </a:r>
            <a:r>
              <a:rPr kumimoji="0" lang="en-US" sz="48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n-US" dirty="0" smtClean="0"/>
              <a:t>500</a:t>
            </a:r>
            <a:r>
              <a:rPr kumimoji="0" lang="en-US" sz="48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,000 KN95 masks available but not </a:t>
            </a:r>
            <a:r>
              <a:rPr lang="en-US" dirty="0" smtClean="0"/>
              <a:t>National </a:t>
            </a:r>
            <a:r>
              <a:rPr lang="en-US" dirty="0"/>
              <a:t>Institute for Occupational Safety and </a:t>
            </a:r>
            <a:r>
              <a:rPr lang="en-US" dirty="0" smtClean="0"/>
              <a:t>Health (NIOSH) approved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edical Equipment"/>
          <p:cNvSpPr txBox="1">
            <a:spLocks noGrp="1"/>
          </p:cNvSpPr>
          <p:nvPr>
            <p:ph type="title"/>
          </p:nvPr>
        </p:nvSpPr>
        <p:spPr>
          <a:xfrm>
            <a:off x="649537" y="439091"/>
            <a:ext cx="14041779" cy="2447540"/>
          </a:xfrm>
          <a:prstGeom prst="rect">
            <a:avLst/>
          </a:prstGeom>
        </p:spPr>
        <p:txBody>
          <a:bodyPr>
            <a:noAutofit/>
          </a:bodyPr>
          <a:lstStyle>
            <a:lvl1pPr defTabSz="1706837">
              <a:defRPr sz="8750" spc="0">
                <a:gradFill flip="none" rotWithShape="1">
                  <a:gsLst>
                    <a:gs pos="0">
                      <a:srgbClr val="96B9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z="6000" dirty="0"/>
              <a:t>Personnel Protective Equipment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Stockpile Recommendation (4 week supply)</a:t>
            </a:r>
            <a:endParaRPr sz="6000" dirty="0"/>
          </a:p>
        </p:txBody>
      </p:sp>
      <p:graphicFrame>
        <p:nvGraphicFramePr>
          <p:cNvPr id="155" name="Table"/>
          <p:cNvGraphicFramePr/>
          <p:nvPr>
            <p:extLst/>
          </p:nvPr>
        </p:nvGraphicFramePr>
        <p:xfrm>
          <a:off x="521521" y="3194654"/>
          <a:ext cx="22860001" cy="7687271"/>
        </p:xfrm>
        <a:graphic>
          <a:graphicData uri="http://schemas.openxmlformats.org/drawingml/2006/table">
            <a:tbl>
              <a:tblPr firstRow="1" firstCol="1">
                <a:tableStyleId>{C7B018BB-80A7-4F77-B60F-C8B233D01FF8}</a:tableStyleId>
              </a:tblPr>
              <a:tblGrid>
                <a:gridCol w="2955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0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9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9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90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262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900" b="0">
                          <a:latin typeface="+mn-lt"/>
                          <a:ea typeface="+mn-ea"/>
                          <a:cs typeface="+mn-cs"/>
                          <a:sym typeface="Gill Sans Semi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N95
MASKS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SURGICAL
MASKS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EYE/FACE
PROTECTION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GLOVES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  <a:sym typeface="Gill Sans SemiBold"/>
                        </a:rPr>
                        <a:t>GOWNS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313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695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3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ITEM</a:t>
                      </a:r>
                      <a:endParaRPr sz="33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  <a:solidFill>
                      <a:srgbClr val="4251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421,976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1,832,040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82,140</a:t>
                      </a:r>
                      <a:endParaRPr sz="6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64,516,480</a:t>
                      </a:r>
                      <a:endParaRPr lang="en-US"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908,628</a:t>
                      </a:r>
                      <a:endParaRPr lang="en-US" sz="6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9968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3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COST</a:t>
                      </a:r>
                      <a:endParaRPr sz="33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4251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$1,320,785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$1,282,428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$380,308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$5,161,318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$8,559,276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017224"/>
                  </a:ext>
                </a:extLst>
              </a:tr>
              <a:tr h="230772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3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PALLETS</a:t>
                      </a:r>
                      <a:endParaRPr sz="33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251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107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1,058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0" dirty="0" smtClean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63</a:t>
                      </a:r>
                      <a:endParaRPr sz="6000" dirty="0">
                        <a:solidFill>
                          <a:srgbClr val="FFFFFF"/>
                        </a:solidFill>
                        <a:latin typeface="Gill Sans MT" panose="020B0502020104020203" pitchFamily="34" charset="0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05520" y="12426929"/>
            <a:ext cx="2338251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sym typeface="Helvetica Neue"/>
              </a:rPr>
              <a:t>16 May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sym typeface="Helvetica Neue"/>
              </a:rPr>
              <a:t>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2305" y="10615945"/>
            <a:ext cx="17830800" cy="1510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rPr>
              <a:t> Total Cost = $16,704,115         Total Pallets = 1257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Gill Sans SemiBold"/>
        <a:ea typeface="Gill Sans SemiBold"/>
        <a:cs typeface="Gill Sans SemiBold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Gill Sans SemiBold"/>
        <a:ea typeface="Gill Sans SemiBold"/>
        <a:cs typeface="Gill Sans SemiBold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200</Words>
  <Application>Microsoft Office PowerPoint</Application>
  <PresentationFormat>Custom</PresentationFormat>
  <Paragraphs>97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Gill Sans</vt:lpstr>
      <vt:lpstr>Gill Sans MT</vt:lpstr>
      <vt:lpstr>Gill Sans SemiBold</vt:lpstr>
      <vt:lpstr>Helvetica Neue</vt:lpstr>
      <vt:lpstr>Helvetica Neue Medium</vt:lpstr>
      <vt:lpstr>20_BasicBlack</vt:lpstr>
      <vt:lpstr>Personnel Protective Equipment  Delivery Summary</vt:lpstr>
      <vt:lpstr>Personnel Protective Equipment Status (Commercial Purchase or Donated)</vt:lpstr>
      <vt:lpstr>Personnel Protective Equipment  Warehouse Inventory</vt:lpstr>
      <vt:lpstr>Personnel Protective Equipment  Stockpile Recommendation (4 week supply)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Equipment</dc:title>
  <dc:creator>Stenson, Kim</dc:creator>
  <cp:lastModifiedBy>Julie Price</cp:lastModifiedBy>
  <cp:revision>132</cp:revision>
  <cp:lastPrinted>2020-05-29T19:56:56Z</cp:lastPrinted>
  <dcterms:modified xsi:type="dcterms:W3CDTF">2020-06-11T19:11:28Z</dcterms:modified>
</cp:coreProperties>
</file>